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681e421d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0681e421d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681e421db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0681e421db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681e421d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681e421d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681e421d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81e421d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681e421d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0681e421d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681e421db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0681e421db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681e421db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681e421db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681e421d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681e421d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681e421d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681e421d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681e421db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681e421db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681e421d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681e421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681e421d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681e421d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681e421d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681e421d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681e421db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681e421db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681e421db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681e421d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681e421db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681e421db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681e421db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681e421db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681e421db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681e421d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681e421d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681e421d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681e421d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681e421d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681e421d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681e421d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681e421d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681e421d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a:noFill/>
        </p:spPr>
        <p:txBody>
          <a:bodyPr anchorCtr="0" anchor="ctr" bIns="91425" lIns="91425" spcFirstLastPara="1" rIns="91425" wrap="square" tIns="91425">
            <a:normAutofit fontScale="90000"/>
          </a:bodyPr>
          <a:lstStyle/>
          <a:p>
            <a:pPr indent="0" lvl="0" marL="0" rtl="0" algn="ctr">
              <a:lnSpc>
                <a:spcPct val="115000"/>
              </a:lnSpc>
              <a:spcBef>
                <a:spcPts val="2400"/>
              </a:spcBef>
              <a:spcAft>
                <a:spcPts val="0"/>
              </a:spcAft>
              <a:buClr>
                <a:schemeClr val="dk1"/>
              </a:buClr>
              <a:buSzPct val="31428"/>
              <a:buFont typeface="Arial"/>
              <a:buNone/>
            </a:pPr>
            <a:r>
              <a:rPr b="1" lang="en" sz="3500">
                <a:highlight>
                  <a:srgbClr val="FFFFFF"/>
                </a:highlight>
              </a:rPr>
              <a:t>Famous paintings Analysis</a:t>
            </a:r>
            <a:endParaRPr b="1" sz="3500">
              <a:highlight>
                <a:srgbClr val="FFFFFF"/>
              </a:highlight>
            </a:endParaRPr>
          </a:p>
          <a:p>
            <a:pPr indent="0" lvl="0" marL="0" rtl="0" algn="ctr">
              <a:spcBef>
                <a:spcPts val="600"/>
              </a:spcBef>
              <a:spcAft>
                <a:spcPts val="0"/>
              </a:spcAft>
              <a:buNone/>
            </a:pPr>
            <a:r>
              <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lang="en" sz="1380"/>
              <a:t>BY:Ankita Bugga ,</a:t>
            </a:r>
            <a:endParaRPr sz="1380"/>
          </a:p>
          <a:p>
            <a:pPr indent="0" lvl="0" marL="0" rtl="0" algn="ctr">
              <a:lnSpc>
                <a:spcPct val="80000"/>
              </a:lnSpc>
              <a:spcBef>
                <a:spcPts val="0"/>
              </a:spcBef>
              <a:spcAft>
                <a:spcPts val="0"/>
              </a:spcAft>
              <a:buSzPts val="605"/>
              <a:buNone/>
            </a:pPr>
            <a:r>
              <a:rPr lang="en" sz="1380"/>
              <a:t>Chaitali Pandharpure</a:t>
            </a:r>
            <a:endParaRPr sz="1380"/>
          </a:p>
          <a:p>
            <a:pPr indent="0" lvl="0" marL="0" rtl="0" algn="l">
              <a:lnSpc>
                <a:spcPct val="80000"/>
              </a:lnSpc>
              <a:spcBef>
                <a:spcPts val="0"/>
              </a:spcBef>
              <a:spcAft>
                <a:spcPts val="0"/>
              </a:spcAft>
              <a:buSzPts val="605"/>
              <a:buNone/>
            </a:pPr>
            <a:r>
              <a:t/>
            </a:r>
            <a:endParaRPr sz="1380"/>
          </a:p>
        </p:txBody>
      </p:sp>
      <p:pic>
        <p:nvPicPr>
          <p:cNvPr descr="a painting of a woman playing a piano and a ballerina dancing (Provided by Tenor)" id="130" name="Google Shape;130;p13"/>
          <p:cNvPicPr preferRelativeResize="0"/>
          <p:nvPr/>
        </p:nvPicPr>
        <p:blipFill>
          <a:blip r:embed="rId3">
            <a:alphaModFix/>
          </a:blip>
          <a:stretch>
            <a:fillRect/>
          </a:stretch>
        </p:blipFill>
        <p:spPr>
          <a:xfrm>
            <a:off x="5518175" y="2973000"/>
            <a:ext cx="3462000" cy="194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5616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2000">
                <a:solidFill>
                  <a:srgbClr val="666666"/>
                </a:solidFill>
                <a:latin typeface="Times New Roman"/>
                <a:ea typeface="Times New Roman"/>
                <a:cs typeface="Times New Roman"/>
                <a:sym typeface="Times New Roman"/>
              </a:rPr>
              <a:t>Fetch Data from Database</a:t>
            </a:r>
            <a:endParaRPr sz="3700"/>
          </a:p>
        </p:txBody>
      </p:sp>
      <p:sp>
        <p:nvSpPr>
          <p:cNvPr id="186" name="Google Shape;186;p22"/>
          <p:cNvSpPr txBox="1"/>
          <p:nvPr>
            <p:ph idx="1" type="body"/>
          </p:nvPr>
        </p:nvSpPr>
        <p:spPr>
          <a:xfrm>
            <a:off x="819150" y="1483250"/>
            <a:ext cx="7505700" cy="2955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a:solidFill>
                  <a:srgbClr val="7CA668"/>
                </a:solidFill>
                <a:highlight>
                  <a:srgbClr val="000000"/>
                </a:highlight>
                <a:latin typeface="Courier New"/>
                <a:ea typeface="Courier New"/>
                <a:cs typeface="Courier New"/>
                <a:sym typeface="Courier New"/>
              </a:rPr>
              <a:t># Fetch data from the 'artist' table</a:t>
            </a:r>
            <a:endParaRPr sz="1050">
              <a:solidFill>
                <a:srgbClr val="7CA668"/>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000000"/>
                </a:highlight>
                <a:latin typeface="Courier New"/>
                <a:ea typeface="Courier New"/>
                <a:cs typeface="Courier New"/>
                <a:sym typeface="Courier New"/>
              </a:rPr>
              <a:t>artist_data</a:t>
            </a:r>
            <a:r>
              <a:rPr lang="en" sz="1050">
                <a:solidFill>
                  <a:srgbClr val="FFFFFF"/>
                </a:solidFill>
                <a:highlight>
                  <a:srgbClr val="000000"/>
                </a:highlight>
                <a:latin typeface="Courier New"/>
                <a:ea typeface="Courier New"/>
                <a:cs typeface="Courier New"/>
                <a:sym typeface="Courier New"/>
              </a:rPr>
              <a:t> </a:t>
            </a:r>
            <a:r>
              <a:rPr lang="en" sz="1050">
                <a:solidFill>
                  <a:srgbClr val="D4D4D4"/>
                </a:solidFill>
                <a:highlight>
                  <a:srgbClr val="000000"/>
                </a:highlight>
                <a:latin typeface="Courier New"/>
                <a:ea typeface="Courier New"/>
                <a:cs typeface="Courier New"/>
                <a:sym typeface="Courier New"/>
              </a:rPr>
              <a:t>=</a:t>
            </a:r>
            <a:r>
              <a:rPr lang="en" sz="1050">
                <a:solidFill>
                  <a:srgbClr val="FFFFFF"/>
                </a:solidFill>
                <a:highlight>
                  <a:srgbClr val="000000"/>
                </a:highlight>
                <a:latin typeface="Courier New"/>
                <a:ea typeface="Courier New"/>
                <a:cs typeface="Courier New"/>
                <a:sym typeface="Courier New"/>
              </a:rPr>
              <a:t> </a:t>
            </a:r>
            <a:r>
              <a:rPr lang="en" sz="1050">
                <a:solidFill>
                  <a:srgbClr val="DCDCAA"/>
                </a:solidFill>
                <a:highlight>
                  <a:srgbClr val="000000"/>
                </a:highlight>
                <a:latin typeface="Courier New"/>
                <a:ea typeface="Courier New"/>
                <a:cs typeface="Courier New"/>
                <a:sym typeface="Courier New"/>
              </a:rPr>
              <a:t>fetch_data</a:t>
            </a:r>
            <a:r>
              <a:rPr lang="en" sz="1050">
                <a:solidFill>
                  <a:srgbClr val="FFFFFF"/>
                </a:solidFill>
                <a:highlight>
                  <a:srgbClr val="000000"/>
                </a:highlight>
                <a:latin typeface="Courier New"/>
                <a:ea typeface="Courier New"/>
                <a:cs typeface="Courier New"/>
                <a:sym typeface="Courier New"/>
              </a:rPr>
              <a:t>(</a:t>
            </a:r>
            <a:r>
              <a:rPr lang="en" sz="1050">
                <a:solidFill>
                  <a:srgbClr val="CE9178"/>
                </a:solidFill>
                <a:highlight>
                  <a:srgbClr val="000000"/>
                </a:highlight>
                <a:latin typeface="Courier New"/>
                <a:ea typeface="Courier New"/>
                <a:cs typeface="Courier New"/>
                <a:sym typeface="Courier New"/>
              </a:rPr>
              <a:t>"SELECT * FROM artist"</a:t>
            </a:r>
            <a:r>
              <a:rPr lang="en" sz="1050">
                <a:solidFill>
                  <a:srgbClr val="FFFFFF"/>
                </a:solidFill>
                <a:highlight>
                  <a:srgbClr val="000000"/>
                </a:highlight>
                <a:latin typeface="Courier New"/>
                <a:ea typeface="Courier New"/>
                <a:cs typeface="Courier New"/>
                <a:sym typeface="Courier New"/>
              </a:rPr>
              <a:t>, </a:t>
            </a:r>
            <a:r>
              <a:rPr lang="en" sz="1050">
                <a:solidFill>
                  <a:srgbClr val="9CDCFE"/>
                </a:solidFill>
                <a:highlight>
                  <a:srgbClr val="000000"/>
                </a:highlight>
                <a:latin typeface="Courier New"/>
                <a:ea typeface="Courier New"/>
                <a:cs typeface="Courier New"/>
                <a:sym typeface="Courier New"/>
              </a:rPr>
              <a:t>cursor</a:t>
            </a:r>
            <a:r>
              <a:rPr lang="en" sz="1050">
                <a:solidFill>
                  <a:srgbClr val="FFFFFF"/>
                </a:solidFill>
                <a:highlight>
                  <a:srgbClr val="000000"/>
                </a:highlight>
                <a:latin typeface="Courier New"/>
                <a:ea typeface="Courier New"/>
                <a:cs typeface="Courier New"/>
                <a:sym typeface="Courier New"/>
              </a:rPr>
              <a:t>)</a:t>
            </a:r>
            <a:endParaRPr sz="1050">
              <a:solidFill>
                <a:srgbClr val="FFFFFF"/>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000000"/>
                </a:highlight>
                <a:latin typeface="Courier New"/>
                <a:ea typeface="Courier New"/>
                <a:cs typeface="Courier New"/>
                <a:sym typeface="Courier New"/>
              </a:rPr>
              <a:t>print</a:t>
            </a:r>
            <a:r>
              <a:rPr lang="en" sz="1050">
                <a:solidFill>
                  <a:srgbClr val="FFFFFF"/>
                </a:solidFill>
                <a:highlight>
                  <a:srgbClr val="000000"/>
                </a:highlight>
                <a:latin typeface="Courier New"/>
                <a:ea typeface="Courier New"/>
                <a:cs typeface="Courier New"/>
                <a:sym typeface="Courier New"/>
              </a:rPr>
              <a:t>(</a:t>
            </a:r>
            <a:r>
              <a:rPr lang="en" sz="1050">
                <a:solidFill>
                  <a:srgbClr val="9CDCFE"/>
                </a:solidFill>
                <a:highlight>
                  <a:srgbClr val="000000"/>
                </a:highlight>
                <a:latin typeface="Courier New"/>
                <a:ea typeface="Courier New"/>
                <a:cs typeface="Courier New"/>
                <a:sym typeface="Courier New"/>
              </a:rPr>
              <a:t>artist_data</a:t>
            </a:r>
            <a:r>
              <a:rPr lang="en" sz="1050">
                <a:solidFill>
                  <a:srgbClr val="FFFFFF"/>
                </a:solidFill>
                <a:highlight>
                  <a:srgbClr val="000000"/>
                </a:highlight>
                <a:latin typeface="Courier New"/>
                <a:ea typeface="Courier New"/>
                <a:cs typeface="Courier New"/>
                <a:sym typeface="Courier New"/>
              </a:rPr>
              <a:t>)</a:t>
            </a:r>
            <a:endParaRPr sz="1050">
              <a:solidFill>
                <a:srgbClr val="FFFFFF"/>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FFFFF"/>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7CA668"/>
                </a:solidFill>
                <a:highlight>
                  <a:srgbClr val="000000"/>
                </a:highlight>
                <a:latin typeface="Courier New"/>
                <a:ea typeface="Courier New"/>
                <a:cs typeface="Courier New"/>
                <a:sym typeface="Courier New"/>
              </a:rPr>
              <a:t># Fetch data from the 'canvas_size' table</a:t>
            </a:r>
            <a:endParaRPr sz="1050">
              <a:solidFill>
                <a:srgbClr val="7CA668"/>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9CDCFE"/>
                </a:solidFill>
                <a:highlight>
                  <a:srgbClr val="000000"/>
                </a:highlight>
                <a:latin typeface="Courier New"/>
                <a:ea typeface="Courier New"/>
                <a:cs typeface="Courier New"/>
                <a:sym typeface="Courier New"/>
              </a:rPr>
              <a:t>canvasize_data</a:t>
            </a:r>
            <a:r>
              <a:rPr lang="en" sz="1050">
                <a:solidFill>
                  <a:srgbClr val="FFFFFF"/>
                </a:solidFill>
                <a:highlight>
                  <a:srgbClr val="000000"/>
                </a:highlight>
                <a:latin typeface="Courier New"/>
                <a:ea typeface="Courier New"/>
                <a:cs typeface="Courier New"/>
                <a:sym typeface="Courier New"/>
              </a:rPr>
              <a:t> </a:t>
            </a:r>
            <a:r>
              <a:rPr lang="en" sz="1050">
                <a:solidFill>
                  <a:srgbClr val="D4D4D4"/>
                </a:solidFill>
                <a:highlight>
                  <a:srgbClr val="000000"/>
                </a:highlight>
                <a:latin typeface="Courier New"/>
                <a:ea typeface="Courier New"/>
                <a:cs typeface="Courier New"/>
                <a:sym typeface="Courier New"/>
              </a:rPr>
              <a:t>=</a:t>
            </a:r>
            <a:r>
              <a:rPr lang="en" sz="1050">
                <a:solidFill>
                  <a:srgbClr val="FFFFFF"/>
                </a:solidFill>
                <a:highlight>
                  <a:srgbClr val="000000"/>
                </a:highlight>
                <a:latin typeface="Courier New"/>
                <a:ea typeface="Courier New"/>
                <a:cs typeface="Courier New"/>
                <a:sym typeface="Courier New"/>
              </a:rPr>
              <a:t> </a:t>
            </a:r>
            <a:r>
              <a:rPr lang="en" sz="1050">
                <a:solidFill>
                  <a:srgbClr val="DCDCAA"/>
                </a:solidFill>
                <a:highlight>
                  <a:srgbClr val="000000"/>
                </a:highlight>
                <a:latin typeface="Courier New"/>
                <a:ea typeface="Courier New"/>
                <a:cs typeface="Courier New"/>
                <a:sym typeface="Courier New"/>
              </a:rPr>
              <a:t>fetch_data</a:t>
            </a:r>
            <a:r>
              <a:rPr lang="en" sz="1050">
                <a:solidFill>
                  <a:srgbClr val="FFFFFF"/>
                </a:solidFill>
                <a:highlight>
                  <a:srgbClr val="000000"/>
                </a:highlight>
                <a:latin typeface="Courier New"/>
                <a:ea typeface="Courier New"/>
                <a:cs typeface="Courier New"/>
                <a:sym typeface="Courier New"/>
              </a:rPr>
              <a:t>(</a:t>
            </a:r>
            <a:r>
              <a:rPr lang="en" sz="1050">
                <a:solidFill>
                  <a:srgbClr val="CE9178"/>
                </a:solidFill>
                <a:highlight>
                  <a:srgbClr val="000000"/>
                </a:highlight>
                <a:latin typeface="Courier New"/>
                <a:ea typeface="Courier New"/>
                <a:cs typeface="Courier New"/>
                <a:sym typeface="Courier New"/>
              </a:rPr>
              <a:t>"SELECT * FROM canvas_size"</a:t>
            </a:r>
            <a:r>
              <a:rPr lang="en" sz="1050">
                <a:solidFill>
                  <a:srgbClr val="FFFFFF"/>
                </a:solidFill>
                <a:highlight>
                  <a:srgbClr val="000000"/>
                </a:highlight>
                <a:latin typeface="Courier New"/>
                <a:ea typeface="Courier New"/>
                <a:cs typeface="Courier New"/>
                <a:sym typeface="Courier New"/>
              </a:rPr>
              <a:t>, </a:t>
            </a:r>
            <a:r>
              <a:rPr lang="en" sz="1050">
                <a:solidFill>
                  <a:srgbClr val="9CDCFE"/>
                </a:solidFill>
                <a:highlight>
                  <a:srgbClr val="000000"/>
                </a:highlight>
                <a:latin typeface="Courier New"/>
                <a:ea typeface="Courier New"/>
                <a:cs typeface="Courier New"/>
                <a:sym typeface="Courier New"/>
              </a:rPr>
              <a:t>cursor</a:t>
            </a:r>
            <a:r>
              <a:rPr lang="en" sz="1050">
                <a:solidFill>
                  <a:srgbClr val="FFFFFF"/>
                </a:solidFill>
                <a:highlight>
                  <a:srgbClr val="000000"/>
                </a:highlight>
                <a:latin typeface="Courier New"/>
                <a:ea typeface="Courier New"/>
                <a:cs typeface="Courier New"/>
                <a:sym typeface="Courier New"/>
              </a:rPr>
              <a:t>)</a:t>
            </a:r>
            <a:endParaRPr sz="1050">
              <a:solidFill>
                <a:srgbClr val="FFFFFF"/>
              </a:solidFill>
              <a:highlight>
                <a:srgbClr val="000000"/>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CDCAA"/>
                </a:solidFill>
                <a:highlight>
                  <a:srgbClr val="000000"/>
                </a:highlight>
                <a:latin typeface="Courier New"/>
                <a:ea typeface="Courier New"/>
                <a:cs typeface="Courier New"/>
                <a:sym typeface="Courier New"/>
              </a:rPr>
              <a:t>print</a:t>
            </a:r>
            <a:r>
              <a:rPr lang="en" sz="1050">
                <a:solidFill>
                  <a:srgbClr val="FFFFFF"/>
                </a:solidFill>
                <a:highlight>
                  <a:srgbClr val="000000"/>
                </a:highlight>
                <a:latin typeface="Courier New"/>
                <a:ea typeface="Courier New"/>
                <a:cs typeface="Courier New"/>
                <a:sym typeface="Courier New"/>
              </a:rPr>
              <a:t> (</a:t>
            </a:r>
            <a:r>
              <a:rPr lang="en" sz="1050">
                <a:solidFill>
                  <a:srgbClr val="9CDCFE"/>
                </a:solidFill>
                <a:highlight>
                  <a:srgbClr val="000000"/>
                </a:highlight>
                <a:latin typeface="Courier New"/>
                <a:ea typeface="Courier New"/>
                <a:cs typeface="Courier New"/>
                <a:sym typeface="Courier New"/>
              </a:rPr>
              <a:t>canvasize_data</a:t>
            </a:r>
            <a:r>
              <a:rPr lang="en" sz="1050">
                <a:solidFill>
                  <a:srgbClr val="FFFFFF"/>
                </a:solidFill>
                <a:highlight>
                  <a:srgbClr val="000000"/>
                </a:highlight>
                <a:latin typeface="Courier New"/>
                <a:ea typeface="Courier New"/>
                <a:cs typeface="Courier New"/>
                <a:sym typeface="Courier New"/>
              </a:rPr>
              <a:t>)</a:t>
            </a:r>
            <a:endParaRPr sz="105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2100">
                <a:solidFill>
                  <a:srgbClr val="666666"/>
                </a:solidFill>
                <a:latin typeface="Times New Roman"/>
                <a:ea typeface="Times New Roman"/>
                <a:cs typeface="Times New Roman"/>
                <a:sym typeface="Times New Roman"/>
              </a:rPr>
              <a:t>Data Cleaning</a:t>
            </a:r>
            <a:endParaRPr sz="3800"/>
          </a:p>
        </p:txBody>
      </p:sp>
      <p:sp>
        <p:nvSpPr>
          <p:cNvPr id="192" name="Google Shape;192;p23"/>
          <p:cNvSpPr txBox="1"/>
          <p:nvPr>
            <p:ph idx="1" type="body"/>
          </p:nvPr>
        </p:nvSpPr>
        <p:spPr>
          <a:xfrm>
            <a:off x="590775" y="1414375"/>
            <a:ext cx="7505700" cy="24480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3000">
                <a:solidFill>
                  <a:srgbClr val="666666"/>
                </a:solidFill>
                <a:latin typeface="Times New Roman"/>
                <a:ea typeface="Times New Roman"/>
                <a:cs typeface="Times New Roman"/>
                <a:sym typeface="Times New Roman"/>
              </a:rPr>
              <a:t>Step 1 :Check Missing values: We can can check missing values </a:t>
            </a:r>
            <a:endParaRPr sz="30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rPr lang="en" sz="3000">
                <a:solidFill>
                  <a:srgbClr val="666666"/>
                </a:solidFill>
                <a:latin typeface="Times New Roman"/>
                <a:ea typeface="Times New Roman"/>
                <a:cs typeface="Times New Roman"/>
                <a:sym typeface="Times New Roman"/>
              </a:rPr>
              <a:t># Checking for missing values in artist_data</a:t>
            </a:r>
            <a:endParaRPr sz="30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rPr lang="en" sz="3000">
                <a:solidFill>
                  <a:srgbClr val="666666"/>
                </a:solidFill>
                <a:latin typeface="Times New Roman"/>
                <a:ea typeface="Times New Roman"/>
                <a:cs typeface="Times New Roman"/>
                <a:sym typeface="Times New Roman"/>
              </a:rPr>
              <a:t>missing_values = artist_data.isnull().sum()</a:t>
            </a:r>
            <a:endParaRPr sz="30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rPr lang="en" sz="3000">
                <a:solidFill>
                  <a:srgbClr val="666666"/>
                </a:solidFill>
                <a:latin typeface="Times New Roman"/>
                <a:ea typeface="Times New Roman"/>
                <a:cs typeface="Times New Roman"/>
                <a:sym typeface="Times New Roman"/>
              </a:rPr>
              <a:t>Step 2: Handling Duplicates :</a:t>
            </a:r>
            <a:endParaRPr sz="30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rPr lang="en" sz="3000">
                <a:solidFill>
                  <a:srgbClr val="666666"/>
                </a:solidFill>
                <a:latin typeface="Times New Roman"/>
                <a:ea typeface="Times New Roman"/>
                <a:cs typeface="Times New Roman"/>
                <a:sym typeface="Times New Roman"/>
              </a:rPr>
              <a:t>               duplicates = data.duplicated().sum()</a:t>
            </a:r>
            <a:endParaRPr sz="30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rPr lang="en" sz="6121">
                <a:solidFill>
                  <a:srgbClr val="666666"/>
                </a:solidFill>
                <a:latin typeface="Times New Roman"/>
                <a:ea typeface="Times New Roman"/>
                <a:cs typeface="Times New Roman"/>
                <a:sym typeface="Times New Roman"/>
              </a:rPr>
              <a:t>  </a:t>
            </a:r>
            <a:endParaRPr sz="6121">
              <a:solidFill>
                <a:srgbClr val="666666"/>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93" name="Google Shape;193;p23" title="Trash can vector image | Free SVG"/>
          <p:cNvPicPr preferRelativeResize="0"/>
          <p:nvPr/>
        </p:nvPicPr>
        <p:blipFill>
          <a:blip r:embed="rId3">
            <a:alphaModFix/>
          </a:blip>
          <a:stretch>
            <a:fillRect/>
          </a:stretch>
        </p:blipFill>
        <p:spPr>
          <a:xfrm>
            <a:off x="5662550" y="1982000"/>
            <a:ext cx="2508900" cy="250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2000">
                <a:solidFill>
                  <a:srgbClr val="666666"/>
                </a:solidFill>
                <a:latin typeface="Times New Roman"/>
                <a:ea typeface="Times New Roman"/>
                <a:cs typeface="Times New Roman"/>
                <a:sym typeface="Times New Roman"/>
              </a:rPr>
              <a:t>Data View</a:t>
            </a:r>
            <a:endParaRPr sz="3700"/>
          </a:p>
        </p:txBody>
      </p:sp>
      <p:sp>
        <p:nvSpPr>
          <p:cNvPr id="199" name="Google Shape;199;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666666"/>
              </a:buClr>
              <a:buSzPts val="1500"/>
              <a:buFont typeface="Times New Roman"/>
              <a:buChar char="★"/>
            </a:pPr>
            <a:r>
              <a:rPr lang="en" sz="1500">
                <a:solidFill>
                  <a:srgbClr val="666666"/>
                </a:solidFill>
                <a:latin typeface="Times New Roman"/>
                <a:ea typeface="Times New Roman"/>
                <a:cs typeface="Times New Roman"/>
                <a:sym typeface="Times New Roman"/>
              </a:rPr>
              <a:t>Display basic information : </a:t>
            </a:r>
            <a:r>
              <a:rPr lang="en">
                <a:solidFill>
                  <a:srgbClr val="666666"/>
                </a:solidFill>
                <a:latin typeface="Roboto"/>
                <a:ea typeface="Roboto"/>
                <a:cs typeface="Roboto"/>
                <a:sym typeface="Roboto"/>
              </a:rPr>
              <a:t>print(data.info())</a:t>
            </a:r>
            <a:endParaRPr>
              <a:solidFill>
                <a:srgbClr val="666666"/>
              </a:solidFill>
              <a:latin typeface="Roboto"/>
              <a:ea typeface="Roboto"/>
              <a:cs typeface="Roboto"/>
              <a:sym typeface="Roboto"/>
            </a:endParaRPr>
          </a:p>
          <a:p>
            <a:pPr indent="-323850" lvl="0" marL="457200" rtl="0" algn="l">
              <a:spcBef>
                <a:spcPts val="0"/>
              </a:spcBef>
              <a:spcAft>
                <a:spcPts val="0"/>
              </a:spcAft>
              <a:buClr>
                <a:srgbClr val="666666"/>
              </a:buClr>
              <a:buSzPts val="1500"/>
              <a:buFont typeface="Times New Roman"/>
              <a:buChar char="★"/>
            </a:pPr>
            <a:r>
              <a:rPr lang="en">
                <a:solidFill>
                  <a:srgbClr val="666666"/>
                </a:solidFill>
                <a:latin typeface="Roboto"/>
                <a:ea typeface="Roboto"/>
                <a:cs typeface="Roboto"/>
                <a:sym typeface="Roboto"/>
              </a:rPr>
              <a:t>First few rows of the dataset: print(data.head())</a:t>
            </a:r>
            <a:endParaRPr>
              <a:solidFill>
                <a:srgbClr val="666666"/>
              </a:solidFill>
              <a:latin typeface="Roboto"/>
              <a:ea typeface="Roboto"/>
              <a:cs typeface="Roboto"/>
              <a:sym typeface="Roboto"/>
            </a:endParaRPr>
          </a:p>
          <a:p>
            <a:pPr indent="-323850" lvl="0" marL="457200" rtl="0" algn="l">
              <a:spcBef>
                <a:spcPts val="0"/>
              </a:spcBef>
              <a:spcAft>
                <a:spcPts val="0"/>
              </a:spcAft>
              <a:buClr>
                <a:srgbClr val="666666"/>
              </a:buClr>
              <a:buSzPts val="1500"/>
              <a:buFont typeface="Times New Roman"/>
              <a:buChar char="★"/>
            </a:pPr>
            <a:r>
              <a:rPr lang="en">
                <a:solidFill>
                  <a:srgbClr val="666666"/>
                </a:solidFill>
                <a:latin typeface="Roboto"/>
                <a:ea typeface="Roboto"/>
                <a:cs typeface="Roboto"/>
                <a:sym typeface="Roboto"/>
              </a:rPr>
              <a:t>To print the column names present in the dataset : data.columns</a:t>
            </a:r>
            <a:endParaRPr>
              <a:solidFill>
                <a:srgbClr val="666666"/>
              </a:solidFill>
              <a:latin typeface="Roboto"/>
              <a:ea typeface="Roboto"/>
              <a:cs typeface="Roboto"/>
              <a:sym typeface="Roboto"/>
            </a:endParaRPr>
          </a:p>
          <a:p>
            <a:pPr indent="-323850" lvl="0" marL="457200" rtl="0" algn="l">
              <a:spcBef>
                <a:spcPts val="0"/>
              </a:spcBef>
              <a:spcAft>
                <a:spcPts val="0"/>
              </a:spcAft>
              <a:buClr>
                <a:srgbClr val="666666"/>
              </a:buClr>
              <a:buSzPts val="1500"/>
              <a:buFont typeface="Times New Roman"/>
              <a:buChar char="★"/>
            </a:pPr>
            <a:r>
              <a:rPr lang="en">
                <a:solidFill>
                  <a:srgbClr val="666666"/>
                </a:solidFill>
                <a:latin typeface="Roboto"/>
                <a:ea typeface="Roboto"/>
                <a:cs typeface="Roboto"/>
                <a:sym typeface="Roboto"/>
              </a:rPr>
              <a:t>Check the shape of the DataFrame to understand its dimensions:print(data.shape) </a:t>
            </a:r>
            <a:endParaRPr/>
          </a:p>
        </p:txBody>
      </p:sp>
      <p:pic>
        <p:nvPicPr>
          <p:cNvPr id="200" name="Google Shape;200;p24" title="File:Cartoon Businessman Presenting A Sales Data Graph.svg ..."/>
          <p:cNvPicPr preferRelativeResize="0"/>
          <p:nvPr/>
        </p:nvPicPr>
        <p:blipFill>
          <a:blip r:embed="rId3">
            <a:alphaModFix/>
          </a:blip>
          <a:stretch>
            <a:fillRect/>
          </a:stretch>
        </p:blipFill>
        <p:spPr>
          <a:xfrm>
            <a:off x="152400" y="3229575"/>
            <a:ext cx="1904999" cy="1761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457200" rtl="0" algn="l">
              <a:lnSpc>
                <a:spcPct val="115000"/>
              </a:lnSpc>
              <a:spcBef>
                <a:spcPts val="0"/>
              </a:spcBef>
              <a:spcAft>
                <a:spcPts val="0"/>
              </a:spcAft>
              <a:buNone/>
            </a:pPr>
            <a:r>
              <a:rPr lang="en" sz="2188">
                <a:solidFill>
                  <a:srgbClr val="666666"/>
                </a:solidFill>
                <a:latin typeface="Times New Roman"/>
                <a:ea typeface="Times New Roman"/>
                <a:cs typeface="Times New Roman"/>
                <a:sym typeface="Times New Roman"/>
              </a:rPr>
              <a:t>Data Visualization</a:t>
            </a:r>
            <a:endParaRPr sz="2188">
              <a:solidFill>
                <a:srgbClr val="666666"/>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206" name="Google Shape;206;p25"/>
          <p:cNvSpPr txBox="1"/>
          <p:nvPr>
            <p:ph idx="1" type="body"/>
          </p:nvPr>
        </p:nvSpPr>
        <p:spPr>
          <a:xfrm>
            <a:off x="558150" y="12295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Average Sale and Regular Price by Canvas Size</a:t>
            </a:r>
            <a:endParaRPr/>
          </a:p>
          <a:p>
            <a:pPr indent="0" lvl="0" marL="0" rtl="0" algn="l">
              <a:spcBef>
                <a:spcPts val="1200"/>
              </a:spcBef>
              <a:spcAft>
                <a:spcPts val="1200"/>
              </a:spcAft>
              <a:buNone/>
            </a:pPr>
            <a:r>
              <a:t/>
            </a:r>
            <a:endParaRPr/>
          </a:p>
        </p:txBody>
      </p:sp>
      <p:pic>
        <p:nvPicPr>
          <p:cNvPr id="207" name="Google Shape;207;p25"/>
          <p:cNvPicPr preferRelativeResize="0"/>
          <p:nvPr/>
        </p:nvPicPr>
        <p:blipFill>
          <a:blip r:embed="rId3">
            <a:alphaModFix/>
          </a:blip>
          <a:stretch>
            <a:fillRect/>
          </a:stretch>
        </p:blipFill>
        <p:spPr>
          <a:xfrm>
            <a:off x="3699400" y="1861025"/>
            <a:ext cx="4742249" cy="299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 Number of Artworks in Each Museum</a:t>
            </a:r>
            <a:endParaRPr sz="2300"/>
          </a:p>
        </p:txBody>
      </p:sp>
      <p:pic>
        <p:nvPicPr>
          <p:cNvPr id="213" name="Google Shape;213;p26"/>
          <p:cNvPicPr preferRelativeResize="0"/>
          <p:nvPr/>
        </p:nvPicPr>
        <p:blipFill>
          <a:blip r:embed="rId3">
            <a:alphaModFix/>
          </a:blip>
          <a:stretch>
            <a:fillRect/>
          </a:stretch>
        </p:blipFill>
        <p:spPr>
          <a:xfrm>
            <a:off x="600250" y="1461500"/>
            <a:ext cx="7851176" cy="3377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 Number of Artworks by Subject</a:t>
            </a:r>
            <a:endParaRPr sz="2100"/>
          </a:p>
        </p:txBody>
      </p:sp>
      <p:pic>
        <p:nvPicPr>
          <p:cNvPr id="219" name="Google Shape;219;p27"/>
          <p:cNvPicPr preferRelativeResize="0"/>
          <p:nvPr/>
        </p:nvPicPr>
        <p:blipFill>
          <a:blip r:embed="rId3">
            <a:alphaModFix/>
          </a:blip>
          <a:stretch>
            <a:fillRect/>
          </a:stretch>
        </p:blipFill>
        <p:spPr>
          <a:xfrm>
            <a:off x="708999" y="1419750"/>
            <a:ext cx="6571275" cy="303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 Top 10 Artists by Number of Works</a:t>
            </a:r>
            <a:endParaRPr sz="2200"/>
          </a:p>
        </p:txBody>
      </p:sp>
      <p:pic>
        <p:nvPicPr>
          <p:cNvPr id="225" name="Google Shape;225;p28"/>
          <p:cNvPicPr preferRelativeResize="0"/>
          <p:nvPr/>
        </p:nvPicPr>
        <p:blipFill>
          <a:blip r:embed="rId3">
            <a:alphaModFix/>
          </a:blip>
          <a:stretch>
            <a:fillRect/>
          </a:stretch>
        </p:blipFill>
        <p:spPr>
          <a:xfrm>
            <a:off x="152400" y="1341875"/>
            <a:ext cx="8636126" cy="3649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 Distribution of Museums by City</a:t>
            </a:r>
            <a:endParaRPr sz="2000"/>
          </a:p>
        </p:txBody>
      </p:sp>
      <p:pic>
        <p:nvPicPr>
          <p:cNvPr id="231" name="Google Shape;231;p29"/>
          <p:cNvPicPr preferRelativeResize="0"/>
          <p:nvPr/>
        </p:nvPicPr>
        <p:blipFill>
          <a:blip r:embed="rId3">
            <a:alphaModFix/>
          </a:blip>
          <a:stretch>
            <a:fillRect/>
          </a:stretch>
        </p:blipFill>
        <p:spPr>
          <a:xfrm>
            <a:off x="611125" y="1724250"/>
            <a:ext cx="7427100" cy="30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 Average Sale Price by Canvas Size</a:t>
            </a:r>
            <a:endParaRPr sz="2000"/>
          </a:p>
        </p:txBody>
      </p:sp>
      <p:pic>
        <p:nvPicPr>
          <p:cNvPr id="237" name="Google Shape;237;p30"/>
          <p:cNvPicPr preferRelativeResize="0"/>
          <p:nvPr/>
        </p:nvPicPr>
        <p:blipFill>
          <a:blip r:embed="rId3">
            <a:alphaModFix/>
          </a:blip>
          <a:stretch>
            <a:fillRect/>
          </a:stretch>
        </p:blipFill>
        <p:spPr>
          <a:xfrm>
            <a:off x="904725" y="1428875"/>
            <a:ext cx="7155226" cy="3355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577">
                <a:solidFill>
                  <a:srgbClr val="000000"/>
                </a:solidFill>
                <a:latin typeface="Times New Roman"/>
                <a:ea typeface="Times New Roman"/>
                <a:cs typeface="Times New Roman"/>
                <a:sym typeface="Times New Roman"/>
              </a:rPr>
              <a:t> Methodology</a:t>
            </a:r>
            <a:endParaRPr b="1" sz="2577">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243" name="Google Shape;243;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The project will follow a structured approach:</a:t>
            </a:r>
            <a:endParaRPr sz="1200">
              <a:solidFill>
                <a:srgbClr val="000000"/>
              </a:solidFill>
              <a:latin typeface="Times New Roman"/>
              <a:ea typeface="Times New Roman"/>
              <a:cs typeface="Times New Roman"/>
              <a:sym typeface="Times New Roman"/>
            </a:endParaRPr>
          </a:p>
          <a:p>
            <a:pPr indent="-293211" lvl="0" marL="457200" rtl="0" algn="l">
              <a:spcBef>
                <a:spcPts val="1200"/>
              </a:spcBef>
              <a:spcAft>
                <a:spcPts val="0"/>
              </a:spcAft>
              <a:buClr>
                <a:srgbClr val="000000"/>
              </a:buClr>
              <a:buSzPct val="91666"/>
              <a:buFont typeface="Arial"/>
              <a:buAutoNum type="arabicPeriod"/>
            </a:pPr>
            <a:r>
              <a:rPr b="1" lang="en" sz="1200">
                <a:solidFill>
                  <a:srgbClr val="000000"/>
                </a:solidFill>
                <a:latin typeface="Times New Roman"/>
                <a:ea typeface="Times New Roman"/>
                <a:cs typeface="Times New Roman"/>
                <a:sym typeface="Times New Roman"/>
              </a:rPr>
              <a:t>Data Collection:</a:t>
            </a:r>
            <a:r>
              <a:rPr lang="en" sz="1200">
                <a:solidFill>
                  <a:srgbClr val="000000"/>
                </a:solidFill>
                <a:latin typeface="Times New Roman"/>
                <a:ea typeface="Times New Roman"/>
                <a:cs typeface="Times New Roman"/>
                <a:sym typeface="Times New Roman"/>
              </a:rPr>
              <a:t> The dataset will be sourced from a kaggle website.</a:t>
            </a:r>
            <a:endParaRPr sz="1200">
              <a:solidFill>
                <a:srgbClr val="000000"/>
              </a:solidFill>
              <a:latin typeface="Times New Roman"/>
              <a:ea typeface="Times New Roman"/>
              <a:cs typeface="Times New Roman"/>
              <a:sym typeface="Times New Roman"/>
            </a:endParaRPr>
          </a:p>
          <a:p>
            <a:pPr indent="-293211" lvl="0" marL="457200" rtl="0" algn="l">
              <a:spcBef>
                <a:spcPts val="0"/>
              </a:spcBef>
              <a:spcAft>
                <a:spcPts val="0"/>
              </a:spcAft>
              <a:buClr>
                <a:srgbClr val="000000"/>
              </a:buClr>
              <a:buSzPct val="91666"/>
              <a:buFont typeface="Arial"/>
              <a:buAutoNum type="arabicPeriod"/>
            </a:pPr>
            <a:r>
              <a:rPr b="1" lang="en" sz="1200">
                <a:solidFill>
                  <a:srgbClr val="000000"/>
                </a:solidFill>
                <a:latin typeface="Times New Roman"/>
                <a:ea typeface="Times New Roman"/>
                <a:cs typeface="Times New Roman"/>
                <a:sym typeface="Times New Roman"/>
              </a:rPr>
              <a:t>Data Preprocessing:</a:t>
            </a:r>
            <a:endParaRPr b="1" sz="1200">
              <a:solidFill>
                <a:srgbClr val="000000"/>
              </a:solidFill>
              <a:latin typeface="Times New Roman"/>
              <a:ea typeface="Times New Roman"/>
              <a:cs typeface="Times New Roman"/>
              <a:sym typeface="Times New Roman"/>
            </a:endParaRPr>
          </a:p>
          <a:p>
            <a:pPr indent="-293211" lvl="1" marL="914400" rtl="0" algn="l">
              <a:spcBef>
                <a:spcPts val="0"/>
              </a:spcBef>
              <a:spcAft>
                <a:spcPts val="0"/>
              </a:spcAft>
              <a:buClr>
                <a:srgbClr val="000000"/>
              </a:buClr>
              <a:buSzPct val="91666"/>
              <a:buFont typeface="Arial"/>
              <a:buChar char="○"/>
            </a:pPr>
            <a:r>
              <a:rPr lang="en" sz="1200">
                <a:solidFill>
                  <a:srgbClr val="000000"/>
                </a:solidFill>
                <a:latin typeface="Times New Roman"/>
                <a:ea typeface="Times New Roman"/>
                <a:cs typeface="Times New Roman"/>
                <a:sym typeface="Times New Roman"/>
              </a:rPr>
              <a:t>Handle missing data using imputation techniques.</a:t>
            </a:r>
            <a:endParaRPr sz="1200">
              <a:solidFill>
                <a:srgbClr val="000000"/>
              </a:solidFill>
              <a:latin typeface="Times New Roman"/>
              <a:ea typeface="Times New Roman"/>
              <a:cs typeface="Times New Roman"/>
              <a:sym typeface="Times New Roman"/>
            </a:endParaRPr>
          </a:p>
          <a:p>
            <a:pPr indent="-293211" lvl="1" marL="914400" rtl="0" algn="l">
              <a:spcBef>
                <a:spcPts val="0"/>
              </a:spcBef>
              <a:spcAft>
                <a:spcPts val="0"/>
              </a:spcAft>
              <a:buClr>
                <a:srgbClr val="000000"/>
              </a:buClr>
              <a:buSzPct val="91666"/>
              <a:buFont typeface="Arial"/>
              <a:buChar char="○"/>
            </a:pPr>
            <a:r>
              <a:rPr lang="en" sz="1200">
                <a:solidFill>
                  <a:srgbClr val="000000"/>
                </a:solidFill>
                <a:latin typeface="Times New Roman"/>
                <a:ea typeface="Times New Roman"/>
                <a:cs typeface="Times New Roman"/>
                <a:sym typeface="Times New Roman"/>
              </a:rPr>
              <a:t> standardize the data if necessary.</a:t>
            </a:r>
            <a:endParaRPr sz="1200">
              <a:solidFill>
                <a:srgbClr val="000000"/>
              </a:solidFill>
              <a:latin typeface="Times New Roman"/>
              <a:ea typeface="Times New Roman"/>
              <a:cs typeface="Times New Roman"/>
              <a:sym typeface="Times New Roman"/>
            </a:endParaRPr>
          </a:p>
          <a:p>
            <a:pPr indent="-293211" lvl="0" marL="457200" rtl="0" algn="l">
              <a:spcBef>
                <a:spcPts val="0"/>
              </a:spcBef>
              <a:spcAft>
                <a:spcPts val="0"/>
              </a:spcAft>
              <a:buClr>
                <a:srgbClr val="000000"/>
              </a:buClr>
              <a:buSzPct val="91666"/>
              <a:buFont typeface="Arial"/>
              <a:buAutoNum type="arabicPeriod"/>
            </a:pPr>
            <a:r>
              <a:rPr b="1" lang="en" sz="1200">
                <a:solidFill>
                  <a:srgbClr val="000000"/>
                </a:solidFill>
                <a:latin typeface="Times New Roman"/>
                <a:ea typeface="Times New Roman"/>
                <a:cs typeface="Times New Roman"/>
                <a:sym typeface="Times New Roman"/>
              </a:rPr>
              <a:t>Exploratory Data Analysis (EDA):</a:t>
            </a:r>
            <a:endParaRPr b="1" sz="1200">
              <a:solidFill>
                <a:srgbClr val="000000"/>
              </a:solidFill>
              <a:latin typeface="Times New Roman"/>
              <a:ea typeface="Times New Roman"/>
              <a:cs typeface="Times New Roman"/>
              <a:sym typeface="Times New Roman"/>
            </a:endParaRPr>
          </a:p>
          <a:p>
            <a:pPr indent="-293211" lvl="1" marL="914400" rtl="0" algn="l">
              <a:spcBef>
                <a:spcPts val="0"/>
              </a:spcBef>
              <a:spcAft>
                <a:spcPts val="0"/>
              </a:spcAft>
              <a:buClr>
                <a:srgbClr val="000000"/>
              </a:buClr>
              <a:buSzPct val="91666"/>
              <a:buFont typeface="Arial"/>
              <a:buChar char="○"/>
            </a:pPr>
            <a:r>
              <a:rPr lang="en" sz="1200">
                <a:solidFill>
                  <a:srgbClr val="000000"/>
                </a:solidFill>
                <a:latin typeface="Times New Roman"/>
                <a:ea typeface="Times New Roman"/>
                <a:cs typeface="Times New Roman"/>
                <a:sym typeface="Times New Roman"/>
              </a:rPr>
              <a:t>Use descriptive statistics to summarize the dataset.</a:t>
            </a:r>
            <a:endParaRPr sz="1200">
              <a:solidFill>
                <a:srgbClr val="000000"/>
              </a:solidFill>
              <a:latin typeface="Times New Roman"/>
              <a:ea typeface="Times New Roman"/>
              <a:cs typeface="Times New Roman"/>
              <a:sym typeface="Times New Roman"/>
            </a:endParaRPr>
          </a:p>
          <a:p>
            <a:pPr indent="-293211" lvl="1" marL="914400" rtl="0" algn="l">
              <a:spcBef>
                <a:spcPts val="0"/>
              </a:spcBef>
              <a:spcAft>
                <a:spcPts val="0"/>
              </a:spcAft>
              <a:buClr>
                <a:srgbClr val="000000"/>
              </a:buClr>
              <a:buSzPct val="91666"/>
              <a:buFont typeface="Arial"/>
              <a:buChar char="○"/>
            </a:pPr>
            <a:r>
              <a:rPr lang="en" sz="1200">
                <a:solidFill>
                  <a:srgbClr val="000000"/>
                </a:solidFill>
                <a:latin typeface="Times New Roman"/>
                <a:ea typeface="Times New Roman"/>
                <a:cs typeface="Times New Roman"/>
                <a:sym typeface="Times New Roman"/>
              </a:rPr>
              <a:t>Create visualizations like histograms,  bar char and pie chart to understand feature distributions and relationships.</a:t>
            </a:r>
            <a:endParaRPr sz="1200">
              <a:solidFill>
                <a:srgbClr val="000000"/>
              </a:solidFill>
              <a:latin typeface="Times New Roman"/>
              <a:ea typeface="Times New Roman"/>
              <a:cs typeface="Times New Roman"/>
              <a:sym typeface="Times New Roman"/>
            </a:endParaRPr>
          </a:p>
          <a:p>
            <a:pPr indent="-293211" lvl="0" marL="457200" rtl="0" algn="l">
              <a:spcBef>
                <a:spcPts val="0"/>
              </a:spcBef>
              <a:spcAft>
                <a:spcPts val="0"/>
              </a:spcAft>
              <a:buClr>
                <a:srgbClr val="000000"/>
              </a:buClr>
              <a:buSzPct val="91666"/>
              <a:buFont typeface="Arial"/>
              <a:buAutoNum type="arabicPeriod"/>
            </a:pPr>
            <a:r>
              <a:rPr b="1" lang="en" sz="1200">
                <a:solidFill>
                  <a:srgbClr val="000000"/>
                </a:solidFill>
                <a:latin typeface="Times New Roman"/>
                <a:ea typeface="Times New Roman"/>
                <a:cs typeface="Times New Roman"/>
                <a:sym typeface="Times New Roman"/>
              </a:rPr>
              <a:t>Visualization:</a:t>
            </a:r>
            <a:endParaRPr b="1" sz="1200">
              <a:solidFill>
                <a:srgbClr val="000000"/>
              </a:solidFill>
              <a:latin typeface="Times New Roman"/>
              <a:ea typeface="Times New Roman"/>
              <a:cs typeface="Times New Roman"/>
              <a:sym typeface="Times New Roman"/>
            </a:endParaRPr>
          </a:p>
          <a:p>
            <a:pPr indent="-293211" lvl="1" marL="914400" rtl="0" algn="l">
              <a:spcBef>
                <a:spcPts val="0"/>
              </a:spcBef>
              <a:spcAft>
                <a:spcPts val="0"/>
              </a:spcAft>
              <a:buClr>
                <a:srgbClr val="000000"/>
              </a:buClr>
              <a:buSzPct val="91666"/>
              <a:buFont typeface="Arial"/>
              <a:buChar char="○"/>
            </a:pPr>
            <a:r>
              <a:rPr lang="en" sz="1200">
                <a:solidFill>
                  <a:srgbClr val="000000"/>
                </a:solidFill>
                <a:latin typeface="Times New Roman"/>
                <a:ea typeface="Times New Roman"/>
                <a:cs typeface="Times New Roman"/>
                <a:sym typeface="Times New Roman"/>
              </a:rPr>
              <a:t>Generate charts and graphs to visualize the findings.</a:t>
            </a:r>
            <a:endParaRPr sz="1200">
              <a:solidFill>
                <a:srgbClr val="000000"/>
              </a:solidFill>
              <a:latin typeface="Times New Roman"/>
              <a:ea typeface="Times New Roman"/>
              <a:cs typeface="Times New Roman"/>
              <a:sym typeface="Times New Roman"/>
            </a:endParaRPr>
          </a:p>
          <a:p>
            <a:pPr indent="-293211" lvl="0" marL="457200" rtl="0" algn="l">
              <a:spcBef>
                <a:spcPts val="0"/>
              </a:spcBef>
              <a:spcAft>
                <a:spcPts val="0"/>
              </a:spcAft>
              <a:buClr>
                <a:srgbClr val="000000"/>
              </a:buClr>
              <a:buSzPct val="91666"/>
              <a:buFont typeface="Arial"/>
              <a:buAutoNum type="arabicPeriod"/>
            </a:pPr>
            <a:r>
              <a:rPr b="1" lang="en" sz="1200">
                <a:solidFill>
                  <a:srgbClr val="000000"/>
                </a:solidFill>
                <a:latin typeface="Times New Roman"/>
                <a:ea typeface="Times New Roman"/>
                <a:cs typeface="Times New Roman"/>
                <a:sym typeface="Times New Roman"/>
              </a:rPr>
              <a:t>Reporting:</a:t>
            </a:r>
            <a:endParaRPr b="1"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a:t>
            </a:r>
            <a:endParaRPr/>
          </a:p>
        </p:txBody>
      </p:sp>
      <p:sp>
        <p:nvSpPr>
          <p:cNvPr id="136" name="Google Shape;136;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Importing Libraries </a:t>
            </a:r>
            <a:endParaRPr>
              <a:solidFill>
                <a:srgbClr val="666666"/>
              </a:solidFill>
              <a:latin typeface="Times New Roman"/>
              <a:ea typeface="Times New Roman"/>
              <a:cs typeface="Times New Roman"/>
              <a:sym typeface="Times New Roman"/>
            </a:endParaRPr>
          </a:p>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Database </a:t>
            </a:r>
            <a:r>
              <a:rPr lang="en">
                <a:solidFill>
                  <a:srgbClr val="666666"/>
                </a:solidFill>
                <a:latin typeface="Times New Roman"/>
                <a:ea typeface="Times New Roman"/>
                <a:cs typeface="Times New Roman"/>
                <a:sym typeface="Times New Roman"/>
              </a:rPr>
              <a:t>connectivity</a:t>
            </a:r>
            <a:r>
              <a:rPr lang="en">
                <a:solidFill>
                  <a:srgbClr val="666666"/>
                </a:solidFill>
                <a:latin typeface="Times New Roman"/>
                <a:ea typeface="Times New Roman"/>
                <a:cs typeface="Times New Roman"/>
                <a:sym typeface="Times New Roman"/>
              </a:rPr>
              <a:t> </a:t>
            </a:r>
            <a:endParaRPr>
              <a:solidFill>
                <a:srgbClr val="666666"/>
              </a:solidFill>
              <a:latin typeface="Times New Roman"/>
              <a:ea typeface="Times New Roman"/>
              <a:cs typeface="Times New Roman"/>
              <a:sym typeface="Times New Roman"/>
            </a:endParaRPr>
          </a:p>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Fetch Data from Database</a:t>
            </a:r>
            <a:endParaRPr>
              <a:solidFill>
                <a:srgbClr val="666666"/>
              </a:solidFill>
              <a:latin typeface="Times New Roman"/>
              <a:ea typeface="Times New Roman"/>
              <a:cs typeface="Times New Roman"/>
              <a:sym typeface="Times New Roman"/>
            </a:endParaRPr>
          </a:p>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Data Cleaning</a:t>
            </a:r>
            <a:endParaRPr>
              <a:solidFill>
                <a:srgbClr val="666666"/>
              </a:solidFill>
              <a:latin typeface="Times New Roman"/>
              <a:ea typeface="Times New Roman"/>
              <a:cs typeface="Times New Roman"/>
              <a:sym typeface="Times New Roman"/>
            </a:endParaRPr>
          </a:p>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Data View</a:t>
            </a:r>
            <a:endParaRPr>
              <a:solidFill>
                <a:srgbClr val="666666"/>
              </a:solidFill>
              <a:latin typeface="Times New Roman"/>
              <a:ea typeface="Times New Roman"/>
              <a:cs typeface="Times New Roman"/>
              <a:sym typeface="Times New Roman"/>
            </a:endParaRPr>
          </a:p>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Data Visualization</a:t>
            </a:r>
            <a:endParaRPr>
              <a:solidFill>
                <a:srgbClr val="666666"/>
              </a:solidFill>
              <a:latin typeface="Times New Roman"/>
              <a:ea typeface="Times New Roman"/>
              <a:cs typeface="Times New Roman"/>
              <a:sym typeface="Times New Roman"/>
            </a:endParaRPr>
          </a:p>
          <a:p>
            <a:pPr indent="-311150" lvl="0" marL="457200" rtl="0" algn="l">
              <a:spcBef>
                <a:spcPts val="0"/>
              </a:spcBef>
              <a:spcAft>
                <a:spcPts val="0"/>
              </a:spcAft>
              <a:buClr>
                <a:srgbClr val="666666"/>
              </a:buClr>
              <a:buSzPts val="1300"/>
              <a:buFont typeface="Times New Roman"/>
              <a:buChar char="❏"/>
            </a:pPr>
            <a:r>
              <a:rPr lang="en">
                <a:solidFill>
                  <a:srgbClr val="666666"/>
                </a:solidFill>
                <a:latin typeface="Times New Roman"/>
                <a:ea typeface="Times New Roman"/>
                <a:cs typeface="Times New Roman"/>
                <a:sym typeface="Times New Roman"/>
              </a:rPr>
              <a:t>Conclusion</a:t>
            </a:r>
            <a:endParaRPr>
              <a:solidFill>
                <a:srgbClr val="666666"/>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 </a:t>
            </a:r>
            <a:r>
              <a:rPr b="1" lang="en" sz="2300">
                <a:solidFill>
                  <a:srgbClr val="000000"/>
                </a:solidFill>
                <a:latin typeface="Times New Roman"/>
                <a:ea typeface="Times New Roman"/>
                <a:cs typeface="Times New Roman"/>
                <a:sym typeface="Times New Roman"/>
              </a:rPr>
              <a:t>Tools and Technologies</a:t>
            </a:r>
            <a:endParaRPr sz="3500"/>
          </a:p>
        </p:txBody>
      </p:sp>
      <p:sp>
        <p:nvSpPr>
          <p:cNvPr id="249" name="Google Shape;249;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The project will utilize the following tools and technologies:</a:t>
            </a:r>
            <a:endParaRPr sz="12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Programming Language:</a:t>
            </a:r>
            <a:r>
              <a:rPr lang="en" sz="1200">
                <a:solidFill>
                  <a:srgbClr val="000000"/>
                </a:solidFill>
                <a:latin typeface="Times New Roman"/>
                <a:ea typeface="Times New Roman"/>
                <a:cs typeface="Times New Roman"/>
                <a:sym typeface="Times New Roman"/>
              </a:rPr>
              <a:t> Python,mysql.</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Libraries:</a:t>
            </a:r>
            <a:r>
              <a:rPr lang="en" sz="1200">
                <a:solidFill>
                  <a:srgbClr val="000000"/>
                </a:solidFill>
                <a:latin typeface="Times New Roman"/>
                <a:ea typeface="Times New Roman"/>
                <a:cs typeface="Times New Roman"/>
                <a:sym typeface="Times New Roman"/>
              </a:rPr>
              <a:t> Pandas, NumPy, Matplotlib,mysql.</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IDE:</a:t>
            </a:r>
            <a:r>
              <a:rPr lang="en" sz="1200">
                <a:solidFill>
                  <a:srgbClr val="000000"/>
                </a:solidFill>
                <a:latin typeface="Times New Roman"/>
                <a:ea typeface="Times New Roman"/>
                <a:cs typeface="Times New Roman"/>
                <a:sym typeface="Times New Roman"/>
              </a:rPr>
              <a:t> Jupyter Notebook or any Python-compatible Integrated Development Environment (IDE)</a:t>
            </a:r>
            <a:endParaRPr sz="1200">
              <a:solidFill>
                <a:srgbClr val="000000"/>
              </a:solidFill>
              <a:latin typeface="Times New Roman"/>
              <a:ea typeface="Times New Roman"/>
              <a:cs typeface="Times New Roman"/>
              <a:sym typeface="Times New Roman"/>
            </a:endParaRPr>
          </a:p>
          <a:p>
            <a:pPr indent="0" lvl="0" marL="0" rtl="0" algn="l">
              <a:spcBef>
                <a:spcPts val="2400"/>
              </a:spcBef>
              <a:spcAft>
                <a:spcPts val="0"/>
              </a:spcAft>
              <a:buNone/>
            </a:pPr>
            <a:r>
              <a:rPr b="1" lang="en" sz="1200">
                <a:solidFill>
                  <a:srgbClr val="000000"/>
                </a:solidFill>
                <a:highlight>
                  <a:srgbClr val="FFFFFF"/>
                </a:highlight>
                <a:latin typeface="Arial"/>
                <a:ea typeface="Arial"/>
                <a:cs typeface="Arial"/>
                <a:sym typeface="Arial"/>
              </a:rPr>
              <a:t>Data Source: kaggle website (</a:t>
            </a:r>
            <a:r>
              <a:rPr lang="en" sz="1100">
                <a:solidFill>
                  <a:srgbClr val="000000"/>
                </a:solidFill>
                <a:highlight>
                  <a:srgbClr val="FFFFFF"/>
                </a:highlight>
                <a:latin typeface="Arial"/>
                <a:ea typeface="Arial"/>
                <a:cs typeface="Arial"/>
                <a:sym typeface="Arial"/>
              </a:rPr>
              <a:t>Famous paintings Analysis)</a:t>
            </a:r>
            <a:endParaRPr sz="1100">
              <a:solidFill>
                <a:srgbClr val="000000"/>
              </a:solidFill>
              <a:highlight>
                <a:srgbClr val="FFFFFF"/>
              </a:highlight>
              <a:latin typeface="Arial"/>
              <a:ea typeface="Arial"/>
              <a:cs typeface="Arial"/>
              <a:sym typeface="Arial"/>
            </a:endParaRPr>
          </a:p>
          <a:p>
            <a:pPr indent="0" lvl="0" marL="0" rtl="0" algn="l">
              <a:spcBef>
                <a:spcPts val="6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000000"/>
                </a:solidFill>
                <a:latin typeface="Times New Roman"/>
                <a:ea typeface="Times New Roman"/>
                <a:cs typeface="Times New Roman"/>
                <a:sym typeface="Times New Roman"/>
              </a:rPr>
              <a:t> Expected Outcomes</a:t>
            </a:r>
            <a:endParaRPr sz="3400"/>
          </a:p>
        </p:txBody>
      </p:sp>
      <p:sp>
        <p:nvSpPr>
          <p:cNvPr id="255" name="Google Shape;255;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Identification of the most significant factors influencing </a:t>
            </a:r>
            <a:r>
              <a:rPr lang="en" sz="1100">
                <a:solidFill>
                  <a:srgbClr val="000000"/>
                </a:solidFill>
                <a:highlight>
                  <a:srgbClr val="FFFFFF"/>
                </a:highlight>
                <a:latin typeface="Times New Roman"/>
                <a:ea typeface="Times New Roman"/>
                <a:cs typeface="Times New Roman"/>
                <a:sym typeface="Times New Roman"/>
              </a:rPr>
              <a:t>Famous paintings Analysis</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Visualization of the data and model results to provide actionable insights for paintings industry.</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A comprehensive report documenting the analysis process, findings, and recommendations.</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b="1" lang="en" sz="2420">
                <a:solidFill>
                  <a:srgbClr val="000000"/>
                </a:solidFill>
                <a:latin typeface="Times New Roman"/>
                <a:ea typeface="Times New Roman"/>
                <a:cs typeface="Times New Roman"/>
                <a:sym typeface="Times New Roman"/>
              </a:rPr>
              <a:t>Timeline</a:t>
            </a:r>
            <a:endParaRPr b="1" sz="242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2700"/>
          </a:p>
        </p:txBody>
      </p:sp>
      <p:sp>
        <p:nvSpPr>
          <p:cNvPr id="261" name="Google Shape;261;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The project is expected to be completed within a [specific timeframe, e.g., 4 weeks], with the following milestones:</a:t>
            </a:r>
            <a:endParaRPr sz="12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Week 1: Data Collection and Preprocessing</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Week 2: Exploratory Data Analysis and Feature Selection</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Week 3: Evaluation</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Week 4: Visualization, Reporting, and Final Submission</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b="1" lang="en" sz="2020">
                <a:solidFill>
                  <a:srgbClr val="000000"/>
                </a:solidFill>
                <a:latin typeface="Times New Roman"/>
                <a:ea typeface="Times New Roman"/>
                <a:cs typeface="Times New Roman"/>
                <a:sym typeface="Times New Roman"/>
              </a:rPr>
              <a:t>Conclusion</a:t>
            </a:r>
            <a:endParaRPr b="1" sz="202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2700"/>
          </a:p>
        </p:txBody>
      </p:sp>
      <p:sp>
        <p:nvSpPr>
          <p:cNvPr id="267" name="Google Shape;267;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In conclusion, this project offers a comprehensive view of famous paintings and their surrounding context. By examining data on artists, museums, and pricing, we gain valuable insights that can aid collectors, curators, and art enthusiasts in making informed decisions. The visualizations generated from the analysis further enhance understanding, making it easier to identify trends and patterns in the art market. This study underscores the importance of data in appreciating and valuing artistic creations.</a:t>
            </a:r>
            <a:endParaRPr sz="1200">
              <a:solidFill>
                <a:srgbClr val="000000"/>
              </a:solidFill>
              <a:latin typeface="Times New Roman"/>
              <a:ea typeface="Times New Roman"/>
              <a:cs typeface="Times New Roman"/>
              <a:sym typeface="Times New Roman"/>
            </a:endParaRPr>
          </a:p>
          <a:p>
            <a:pPr indent="0" lvl="0" marL="0" rtl="0" algn="l">
              <a:spcBef>
                <a:spcPts val="140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0" rtl="0" algn="l">
              <a:spcBef>
                <a:spcPts val="4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111"/>
              <a:t> </a:t>
            </a:r>
            <a:r>
              <a:rPr b="1" lang="en" sz="2211">
                <a:solidFill>
                  <a:srgbClr val="000000"/>
                </a:solidFill>
                <a:latin typeface="Arial"/>
                <a:ea typeface="Arial"/>
                <a:cs typeface="Arial"/>
                <a:sym typeface="Arial"/>
              </a:rPr>
              <a:t>Problem Statement:</a:t>
            </a:r>
            <a:endParaRPr b="1" sz="2211">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The art world, particularly in galleries, museums, and online art markets, often deals with large datasets that involve artists, artworks, museums, and pricing. To gain insights into trends in the art market, it is essential to organize and analyze this data effectively. The goal is to gather information on famous paintings, their artists, the museums where they are exhibited, and pricing information for potential buyers. A structured analysis of these datasets will allow for better understanding of artist productivity, museum collections, artwork pricing, and market trends, facilitating better decision-making for curators, collectors, and sellers.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577">
                <a:solidFill>
                  <a:srgbClr val="000000"/>
                </a:solidFill>
                <a:latin typeface="Times New Roman"/>
                <a:ea typeface="Times New Roman"/>
                <a:cs typeface="Times New Roman"/>
                <a:sym typeface="Times New Roman"/>
              </a:rPr>
              <a:t>Introduction</a:t>
            </a:r>
            <a:endParaRPr b="1" sz="2577">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148" name="Google Shape;148;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The Famous Paintings Analysis project aims to explore and analyze data related to renowned artworks, their creators, and the institutions that house them. By organizing information about artists, museums, canvas sizes, subjects, and pricing, this project provides insights into trends in the art world. The analysis not only highlights the contributions of various artists but also helps understand the relationship between artwork characteristics and their market value.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485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577">
                <a:solidFill>
                  <a:srgbClr val="000000"/>
                </a:solidFill>
                <a:latin typeface="Times New Roman"/>
                <a:ea typeface="Times New Roman"/>
                <a:cs typeface="Times New Roman"/>
                <a:sym typeface="Times New Roman"/>
              </a:rPr>
              <a:t>Objectives</a:t>
            </a:r>
            <a:endParaRPr b="1" sz="2577">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154" name="Google Shape;154;p17"/>
          <p:cNvSpPr txBox="1"/>
          <p:nvPr>
            <p:ph idx="1" type="body"/>
          </p:nvPr>
        </p:nvSpPr>
        <p:spPr>
          <a:xfrm>
            <a:off x="732150" y="1555775"/>
            <a:ext cx="7505700" cy="24480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440"/>
              <a:buNone/>
            </a:pPr>
            <a:r>
              <a:rPr lang="en" sz="640">
                <a:solidFill>
                  <a:srgbClr val="000000"/>
                </a:solidFill>
                <a:latin typeface="Arial"/>
                <a:ea typeface="Arial"/>
                <a:cs typeface="Arial"/>
                <a:sym typeface="Arial"/>
              </a:rPr>
              <a:t>·</a:t>
            </a:r>
            <a:r>
              <a:rPr lang="en" sz="1069">
                <a:solidFill>
                  <a:srgbClr val="000000"/>
                </a:solidFill>
                <a:latin typeface="Arial"/>
                <a:ea typeface="Arial"/>
                <a:cs typeface="Arial"/>
                <a:sym typeface="Arial"/>
              </a:rPr>
              <a:t>  </a:t>
            </a:r>
            <a:r>
              <a:rPr b="1" lang="en" sz="1069">
                <a:solidFill>
                  <a:srgbClr val="000000"/>
                </a:solidFill>
                <a:latin typeface="Arial"/>
                <a:ea typeface="Arial"/>
                <a:cs typeface="Arial"/>
                <a:sym typeface="Arial"/>
              </a:rPr>
              <a:t>Data Integration</a:t>
            </a:r>
            <a:r>
              <a:rPr lang="en" sz="1069">
                <a:solidFill>
                  <a:srgbClr val="000000"/>
                </a:solidFill>
                <a:latin typeface="Arial"/>
                <a:ea typeface="Arial"/>
                <a:cs typeface="Arial"/>
                <a:sym typeface="Arial"/>
              </a:rPr>
              <a:t>:</a:t>
            </a:r>
            <a:endParaRPr sz="1069">
              <a:solidFill>
                <a:srgbClr val="000000"/>
              </a:solidFill>
              <a:latin typeface="Arial"/>
              <a:ea typeface="Arial"/>
              <a:cs typeface="Arial"/>
              <a:sym typeface="Arial"/>
            </a:endParaRPr>
          </a:p>
          <a:p>
            <a:pPr indent="-256540" lvl="0" marL="457200" rtl="0" algn="l">
              <a:lnSpc>
                <a:spcPct val="95000"/>
              </a:lnSpc>
              <a:spcBef>
                <a:spcPts val="1200"/>
              </a:spcBef>
              <a:spcAft>
                <a:spcPts val="0"/>
              </a:spcAft>
              <a:buClr>
                <a:srgbClr val="000000"/>
              </a:buClr>
              <a:buSzPts val="440"/>
              <a:buFont typeface="Arial"/>
              <a:buChar char="●"/>
            </a:pPr>
            <a:r>
              <a:rPr lang="en" sz="1109">
                <a:solidFill>
                  <a:srgbClr val="000000"/>
                </a:solidFill>
                <a:latin typeface="Times New Roman"/>
                <a:ea typeface="Times New Roman"/>
                <a:cs typeface="Times New Roman"/>
                <a:sym typeface="Times New Roman"/>
              </a:rPr>
              <a:t>·  </a:t>
            </a:r>
            <a:r>
              <a:rPr lang="en" sz="1069">
                <a:solidFill>
                  <a:srgbClr val="000000"/>
                </a:solidFill>
                <a:latin typeface="Times New Roman"/>
                <a:ea typeface="Times New Roman"/>
                <a:cs typeface="Times New Roman"/>
                <a:sym typeface="Times New Roman"/>
              </a:rPr>
              <a:t>Import and integrate data from various tables related to artists, museums, canvas sizes, artworks, subjects, and pricing.</a:t>
            </a:r>
            <a:endParaRPr sz="1069">
              <a:solidFill>
                <a:srgbClr val="000000"/>
              </a:solidFill>
              <a:latin typeface="Times New Roman"/>
              <a:ea typeface="Times New Roman"/>
              <a:cs typeface="Times New Roman"/>
              <a:sym typeface="Times New Roman"/>
            </a:endParaRPr>
          </a:p>
          <a:p>
            <a:pPr indent="-296525" lvl="0" marL="457200" rtl="0" algn="l">
              <a:lnSpc>
                <a:spcPct val="95000"/>
              </a:lnSpc>
              <a:spcBef>
                <a:spcPts val="0"/>
              </a:spcBef>
              <a:spcAft>
                <a:spcPts val="0"/>
              </a:spcAft>
              <a:buClr>
                <a:srgbClr val="000000"/>
              </a:buClr>
              <a:buSzPts val="1070"/>
              <a:buFont typeface="Arial"/>
              <a:buChar char="●"/>
            </a:pPr>
            <a:r>
              <a:rPr lang="en" sz="1069">
                <a:solidFill>
                  <a:srgbClr val="000000"/>
                </a:solidFill>
                <a:latin typeface="Times New Roman"/>
                <a:ea typeface="Times New Roman"/>
                <a:cs typeface="Times New Roman"/>
                <a:sym typeface="Times New Roman"/>
              </a:rPr>
              <a:t>Create a cohesive dataset by merging tables based on relationships (e.g., artists, works, museum exhibits).</a:t>
            </a:r>
            <a:endParaRPr sz="1069">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440"/>
              <a:buNone/>
            </a:pPr>
            <a:r>
              <a:rPr lang="en" sz="1069">
                <a:solidFill>
                  <a:srgbClr val="000000"/>
                </a:solidFill>
                <a:latin typeface="Arial"/>
                <a:ea typeface="Arial"/>
                <a:cs typeface="Arial"/>
                <a:sym typeface="Arial"/>
              </a:rPr>
              <a:t>·  </a:t>
            </a:r>
            <a:r>
              <a:rPr b="1" lang="en" sz="1069">
                <a:solidFill>
                  <a:srgbClr val="000000"/>
                </a:solidFill>
                <a:latin typeface="Arial"/>
                <a:ea typeface="Arial"/>
                <a:cs typeface="Arial"/>
                <a:sym typeface="Arial"/>
              </a:rPr>
              <a:t>Artworks and Artists Analysis</a:t>
            </a:r>
            <a:r>
              <a:rPr lang="en" sz="1069">
                <a:solidFill>
                  <a:srgbClr val="000000"/>
                </a:solidFill>
                <a:latin typeface="Arial"/>
                <a:ea typeface="Arial"/>
                <a:cs typeface="Arial"/>
                <a:sym typeface="Arial"/>
              </a:rPr>
              <a:t>:</a:t>
            </a:r>
            <a:endParaRPr sz="1069">
              <a:solidFill>
                <a:srgbClr val="000000"/>
              </a:solidFill>
              <a:latin typeface="Arial"/>
              <a:ea typeface="Arial"/>
              <a:cs typeface="Arial"/>
              <a:sym typeface="Arial"/>
            </a:endParaRPr>
          </a:p>
          <a:p>
            <a:pPr indent="-296525" lvl="0" marL="457200" rtl="0" algn="l">
              <a:lnSpc>
                <a:spcPct val="95000"/>
              </a:lnSpc>
              <a:spcBef>
                <a:spcPts val="1200"/>
              </a:spcBef>
              <a:spcAft>
                <a:spcPts val="0"/>
              </a:spcAft>
              <a:buClr>
                <a:srgbClr val="000000"/>
              </a:buClr>
              <a:buSzPts val="1070"/>
              <a:buFont typeface="Arial"/>
              <a:buChar char="●"/>
            </a:pPr>
            <a:r>
              <a:rPr lang="en" sz="1069">
                <a:solidFill>
                  <a:srgbClr val="000000"/>
                </a:solidFill>
                <a:latin typeface="Times New Roman"/>
                <a:ea typeface="Times New Roman"/>
                <a:cs typeface="Times New Roman"/>
                <a:sym typeface="Times New Roman"/>
              </a:rPr>
              <a:t>Analyze the number of artworks by each artist and determine the top 10 most prolific artists.</a:t>
            </a:r>
            <a:endParaRPr sz="1069">
              <a:solidFill>
                <a:srgbClr val="000000"/>
              </a:solidFill>
              <a:latin typeface="Times New Roman"/>
              <a:ea typeface="Times New Roman"/>
              <a:cs typeface="Times New Roman"/>
              <a:sym typeface="Times New Roman"/>
            </a:endParaRPr>
          </a:p>
          <a:p>
            <a:pPr indent="-296525" lvl="0" marL="457200" rtl="0" algn="l">
              <a:lnSpc>
                <a:spcPct val="95000"/>
              </a:lnSpc>
              <a:spcBef>
                <a:spcPts val="0"/>
              </a:spcBef>
              <a:spcAft>
                <a:spcPts val="0"/>
              </a:spcAft>
              <a:buClr>
                <a:srgbClr val="000000"/>
              </a:buClr>
              <a:buSzPts val="1070"/>
              <a:buFont typeface="Arial"/>
              <a:buChar char="●"/>
            </a:pPr>
            <a:r>
              <a:rPr lang="en" sz="1069">
                <a:solidFill>
                  <a:srgbClr val="000000"/>
                </a:solidFill>
                <a:latin typeface="Times New Roman"/>
                <a:ea typeface="Times New Roman"/>
                <a:cs typeface="Times New Roman"/>
                <a:sym typeface="Times New Roman"/>
              </a:rPr>
              <a:t>Evaluate the distribution of artworks across different museums and cities.</a:t>
            </a:r>
            <a:endParaRPr sz="1069">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440"/>
              <a:buNone/>
            </a:pPr>
            <a:r>
              <a:rPr lang="en" sz="1069">
                <a:solidFill>
                  <a:srgbClr val="000000"/>
                </a:solidFill>
                <a:latin typeface="Arial"/>
                <a:ea typeface="Arial"/>
                <a:cs typeface="Arial"/>
                <a:sym typeface="Arial"/>
              </a:rPr>
              <a:t>·  </a:t>
            </a:r>
            <a:r>
              <a:rPr b="1" lang="en" sz="1069">
                <a:solidFill>
                  <a:srgbClr val="000000"/>
                </a:solidFill>
                <a:latin typeface="Arial"/>
                <a:ea typeface="Arial"/>
                <a:cs typeface="Arial"/>
                <a:sym typeface="Arial"/>
              </a:rPr>
              <a:t>Pricing Analysis</a:t>
            </a:r>
            <a:r>
              <a:rPr lang="en" sz="1069">
                <a:solidFill>
                  <a:srgbClr val="000000"/>
                </a:solidFill>
                <a:latin typeface="Arial"/>
                <a:ea typeface="Arial"/>
                <a:cs typeface="Arial"/>
                <a:sym typeface="Arial"/>
              </a:rPr>
              <a:t>:</a:t>
            </a:r>
            <a:endParaRPr sz="1069">
              <a:solidFill>
                <a:srgbClr val="000000"/>
              </a:solidFill>
              <a:latin typeface="Arial"/>
              <a:ea typeface="Arial"/>
              <a:cs typeface="Arial"/>
              <a:sym typeface="Arial"/>
            </a:endParaRPr>
          </a:p>
          <a:p>
            <a:pPr indent="-256540" lvl="0" marL="457200" rtl="0" algn="l">
              <a:lnSpc>
                <a:spcPct val="95000"/>
              </a:lnSpc>
              <a:spcBef>
                <a:spcPts val="1200"/>
              </a:spcBef>
              <a:spcAft>
                <a:spcPts val="0"/>
              </a:spcAft>
              <a:buClr>
                <a:srgbClr val="000000"/>
              </a:buClr>
              <a:buSzPts val="440"/>
              <a:buFont typeface="Arial"/>
              <a:buChar char="●"/>
            </a:pPr>
            <a:r>
              <a:rPr lang="en" sz="1109">
                <a:solidFill>
                  <a:srgbClr val="000000"/>
                </a:solidFill>
                <a:latin typeface="Times New Roman"/>
                <a:ea typeface="Times New Roman"/>
                <a:cs typeface="Times New Roman"/>
                <a:sym typeface="Times New Roman"/>
              </a:rPr>
              <a:t> </a:t>
            </a:r>
            <a:r>
              <a:rPr lang="en" sz="1069">
                <a:solidFill>
                  <a:srgbClr val="000000"/>
                </a:solidFill>
                <a:latin typeface="Times New Roman"/>
                <a:ea typeface="Times New Roman"/>
                <a:cs typeface="Times New Roman"/>
                <a:sym typeface="Times New Roman"/>
              </a:rPr>
              <a:t>Investigate the relationship between artwork size (canvas size) and its pricing.</a:t>
            </a:r>
            <a:endParaRPr sz="1069">
              <a:solidFill>
                <a:srgbClr val="000000"/>
              </a:solidFill>
              <a:latin typeface="Times New Roman"/>
              <a:ea typeface="Times New Roman"/>
              <a:cs typeface="Times New Roman"/>
              <a:sym typeface="Times New Roman"/>
            </a:endParaRPr>
          </a:p>
          <a:p>
            <a:pPr indent="-296525" lvl="0" marL="457200" rtl="0" algn="l">
              <a:lnSpc>
                <a:spcPct val="95000"/>
              </a:lnSpc>
              <a:spcBef>
                <a:spcPts val="0"/>
              </a:spcBef>
              <a:spcAft>
                <a:spcPts val="0"/>
              </a:spcAft>
              <a:buClr>
                <a:srgbClr val="000000"/>
              </a:buClr>
              <a:buSzPts val="1070"/>
              <a:buFont typeface="Arial"/>
              <a:buChar char="●"/>
            </a:pPr>
            <a:r>
              <a:rPr lang="en" sz="1069">
                <a:solidFill>
                  <a:srgbClr val="000000"/>
                </a:solidFill>
                <a:latin typeface="Times New Roman"/>
                <a:ea typeface="Times New Roman"/>
                <a:cs typeface="Times New Roman"/>
                <a:sym typeface="Times New Roman"/>
              </a:rPr>
              <a:t>Calculate the average sale price and regular price based on canvas size and create visualizations of the price distribution.</a:t>
            </a:r>
            <a:endParaRPr sz="1069">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440"/>
              <a:buNone/>
            </a:pPr>
            <a:r>
              <a:t/>
            </a:r>
            <a:endParaRPr sz="114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561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b="1" lang="en" sz="2220">
                <a:solidFill>
                  <a:srgbClr val="000000"/>
                </a:solidFill>
                <a:latin typeface="Times New Roman"/>
                <a:ea typeface="Times New Roman"/>
                <a:cs typeface="Times New Roman"/>
                <a:sym typeface="Times New Roman"/>
              </a:rPr>
              <a:t>Methodology</a:t>
            </a:r>
            <a:endParaRPr b="1" sz="2220">
              <a:solidFill>
                <a:srgbClr val="000000"/>
              </a:solidFill>
              <a:latin typeface="Times New Roman"/>
              <a:ea typeface="Times New Roman"/>
              <a:cs typeface="Times New Roman"/>
              <a:sym typeface="Times New Roman"/>
            </a:endParaRPr>
          </a:p>
          <a:p>
            <a:pPr indent="0" lvl="0" marL="0" rtl="0" algn="l">
              <a:spcBef>
                <a:spcPts val="1200"/>
              </a:spcBef>
              <a:spcAft>
                <a:spcPts val="0"/>
              </a:spcAft>
              <a:buSzPts val="990"/>
              <a:buNone/>
            </a:pPr>
            <a:r>
              <a:t/>
            </a:r>
            <a:endParaRPr sz="2700"/>
          </a:p>
        </p:txBody>
      </p:sp>
      <p:sp>
        <p:nvSpPr>
          <p:cNvPr id="160" name="Google Shape;160;p18"/>
          <p:cNvSpPr txBox="1"/>
          <p:nvPr>
            <p:ph idx="1" type="body"/>
          </p:nvPr>
        </p:nvSpPr>
        <p:spPr>
          <a:xfrm>
            <a:off x="819150" y="1298375"/>
            <a:ext cx="7505700" cy="31404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The project will follow a structured approach:</a:t>
            </a:r>
            <a:endParaRPr sz="12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Arial"/>
              <a:buAutoNum type="arabicPeriod"/>
            </a:pPr>
            <a:r>
              <a:rPr b="1" lang="en" sz="1200">
                <a:solidFill>
                  <a:srgbClr val="000000"/>
                </a:solidFill>
                <a:latin typeface="Times New Roman"/>
                <a:ea typeface="Times New Roman"/>
                <a:cs typeface="Times New Roman"/>
                <a:sym typeface="Times New Roman"/>
              </a:rPr>
              <a:t>Data Collection:</a:t>
            </a:r>
            <a:r>
              <a:rPr lang="en" sz="1200">
                <a:solidFill>
                  <a:srgbClr val="000000"/>
                </a:solidFill>
                <a:latin typeface="Times New Roman"/>
                <a:ea typeface="Times New Roman"/>
                <a:cs typeface="Times New Roman"/>
                <a:sym typeface="Times New Roman"/>
              </a:rPr>
              <a:t> The dataset will be sourced from a kaggle website.</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AutoNum type="arabicPeriod"/>
            </a:pPr>
            <a:r>
              <a:rPr b="1" lang="en" sz="1200">
                <a:solidFill>
                  <a:srgbClr val="000000"/>
                </a:solidFill>
                <a:latin typeface="Times New Roman"/>
                <a:ea typeface="Times New Roman"/>
                <a:cs typeface="Times New Roman"/>
                <a:sym typeface="Times New Roman"/>
              </a:rPr>
              <a:t>Data Preprocessing:</a:t>
            </a:r>
            <a:endParaRPr b="1"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Handle missing data using imputation techniques.</a:t>
            </a:r>
            <a:endParaRPr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 standardize the data if necessary.</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AutoNum type="arabicPeriod"/>
            </a:pPr>
            <a:r>
              <a:rPr b="1" lang="en" sz="1200">
                <a:solidFill>
                  <a:srgbClr val="000000"/>
                </a:solidFill>
                <a:latin typeface="Times New Roman"/>
                <a:ea typeface="Times New Roman"/>
                <a:cs typeface="Times New Roman"/>
                <a:sym typeface="Times New Roman"/>
              </a:rPr>
              <a:t>Exploratory Data Analysis (EDA):</a:t>
            </a:r>
            <a:endParaRPr b="1"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Use descriptive statistics to summarize the dataset.</a:t>
            </a:r>
            <a:endParaRPr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Create visualizations like histograms,  bar char and pie chart to understand feature distributions and relationships.</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AutoNum type="arabicPeriod"/>
            </a:pPr>
            <a:r>
              <a:rPr b="1" lang="en" sz="1200">
                <a:solidFill>
                  <a:srgbClr val="000000"/>
                </a:solidFill>
                <a:latin typeface="Times New Roman"/>
                <a:ea typeface="Times New Roman"/>
                <a:cs typeface="Times New Roman"/>
                <a:sym typeface="Times New Roman"/>
              </a:rPr>
              <a:t>Visualization:</a:t>
            </a:r>
            <a:endParaRPr b="1" sz="1200">
              <a:solidFill>
                <a:srgbClr val="000000"/>
              </a:solidFill>
              <a:latin typeface="Times New Roman"/>
              <a:ea typeface="Times New Roman"/>
              <a:cs typeface="Times New Roman"/>
              <a:sym typeface="Times New Roman"/>
            </a:endParaRPr>
          </a:p>
          <a:p>
            <a:pPr indent="-298450" lvl="1" marL="914400" rtl="0" algn="l">
              <a:spcBef>
                <a:spcPts val="0"/>
              </a:spcBef>
              <a:spcAft>
                <a:spcPts val="0"/>
              </a:spcAft>
              <a:buClr>
                <a:srgbClr val="000000"/>
              </a:buClr>
              <a:buSzPts val="1100"/>
              <a:buFont typeface="Arial"/>
              <a:buChar char="○"/>
            </a:pPr>
            <a:r>
              <a:rPr lang="en" sz="1200">
                <a:solidFill>
                  <a:srgbClr val="000000"/>
                </a:solidFill>
                <a:latin typeface="Times New Roman"/>
                <a:ea typeface="Times New Roman"/>
                <a:cs typeface="Times New Roman"/>
                <a:sym typeface="Times New Roman"/>
              </a:rPr>
              <a:t>Generate charts and graphs to visualize the findings.</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AutoNum type="arabicPeriod"/>
            </a:pPr>
            <a:r>
              <a:rPr b="1" lang="en" sz="1200">
                <a:solidFill>
                  <a:srgbClr val="000000"/>
                </a:solidFill>
                <a:latin typeface="Times New Roman"/>
                <a:ea typeface="Times New Roman"/>
                <a:cs typeface="Times New Roman"/>
                <a:sym typeface="Times New Roman"/>
              </a:rPr>
              <a:t>Reporting:</a:t>
            </a:r>
            <a:endParaRPr b="1"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747725"/>
            <a:ext cx="7505700" cy="463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b="1" lang="en" sz="2133">
                <a:solidFill>
                  <a:srgbClr val="000000"/>
                </a:solidFill>
                <a:latin typeface="Times New Roman"/>
                <a:ea typeface="Times New Roman"/>
                <a:cs typeface="Times New Roman"/>
                <a:sym typeface="Times New Roman"/>
              </a:rPr>
              <a:t> Scope of Work</a:t>
            </a:r>
            <a:endParaRPr b="1" sz="2133">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166" name="Google Shape;166;p19"/>
          <p:cNvSpPr txBox="1"/>
          <p:nvPr>
            <p:ph idx="1" type="body"/>
          </p:nvPr>
        </p:nvSpPr>
        <p:spPr>
          <a:xfrm>
            <a:off x="819150" y="1396250"/>
            <a:ext cx="7505700" cy="3042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The project will involve the following tasks:</a:t>
            </a:r>
            <a:endParaRPr sz="1200">
              <a:solidFill>
                <a:srgbClr val="000000"/>
              </a:solidFill>
              <a:latin typeface="Times New Roman"/>
              <a:ea typeface="Times New Roman"/>
              <a:cs typeface="Times New Roman"/>
              <a:sym typeface="Times New Roman"/>
            </a:endParaRPr>
          </a:p>
          <a:p>
            <a:pPr indent="-298450" lvl="0" marL="457200" rtl="0" algn="l">
              <a:spcBef>
                <a:spcPts val="120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Data Exploration:</a:t>
            </a:r>
            <a:r>
              <a:rPr lang="en" sz="1200">
                <a:solidFill>
                  <a:srgbClr val="000000"/>
                </a:solidFill>
                <a:latin typeface="Times New Roman"/>
                <a:ea typeface="Times New Roman"/>
                <a:cs typeface="Times New Roman"/>
                <a:sym typeface="Times New Roman"/>
              </a:rPr>
              <a:t> Understanding the dataset, including the features and target variable.</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Data Preprocessing:</a:t>
            </a:r>
            <a:r>
              <a:rPr lang="en" sz="1200">
                <a:solidFill>
                  <a:srgbClr val="000000"/>
                </a:solidFill>
                <a:latin typeface="Times New Roman"/>
                <a:ea typeface="Times New Roman"/>
                <a:cs typeface="Times New Roman"/>
                <a:sym typeface="Times New Roman"/>
              </a:rPr>
              <a:t> Cleaning the dataset by handling missing values, removing outliers, and normalizing/standardizing the data.</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Feature Selection:</a:t>
            </a:r>
            <a:r>
              <a:rPr lang="en" sz="1200">
                <a:solidFill>
                  <a:srgbClr val="000000"/>
                </a:solidFill>
                <a:latin typeface="Times New Roman"/>
                <a:ea typeface="Times New Roman"/>
                <a:cs typeface="Times New Roman"/>
                <a:sym typeface="Times New Roman"/>
              </a:rPr>
              <a:t> Identifying the most significant features influencing mobile price range.</a:t>
            </a:r>
            <a:endParaRPr sz="1200">
              <a:solidFill>
                <a:srgbClr val="000000"/>
              </a:solidFill>
              <a:latin typeface="Times New Roman"/>
              <a:ea typeface="Times New Roman"/>
              <a:cs typeface="Times New Roman"/>
              <a:sym typeface="Times New Roman"/>
            </a:endParaRPr>
          </a:p>
          <a:p>
            <a:pPr indent="-298450" lvl="0" marL="457200" rtl="0" algn="l">
              <a:spcBef>
                <a:spcPts val="0"/>
              </a:spcBef>
              <a:spcAft>
                <a:spcPts val="0"/>
              </a:spcAft>
              <a:buClr>
                <a:srgbClr val="000000"/>
              </a:buClr>
              <a:buSzPts val="1100"/>
              <a:buFont typeface="Arial"/>
              <a:buChar char="●"/>
            </a:pPr>
            <a:r>
              <a:rPr b="1" lang="en" sz="1200">
                <a:solidFill>
                  <a:srgbClr val="000000"/>
                </a:solidFill>
                <a:latin typeface="Times New Roman"/>
                <a:ea typeface="Times New Roman"/>
                <a:cs typeface="Times New Roman"/>
                <a:sym typeface="Times New Roman"/>
              </a:rPr>
              <a:t>Data Visualization:</a:t>
            </a:r>
            <a:r>
              <a:rPr lang="en" sz="1200">
                <a:solidFill>
                  <a:srgbClr val="000000"/>
                </a:solidFill>
                <a:latin typeface="Times New Roman"/>
                <a:ea typeface="Times New Roman"/>
                <a:cs typeface="Times New Roman"/>
                <a:sym typeface="Times New Roman"/>
              </a:rPr>
              <a:t> Using plots and graphs to visualize the relationship between features and </a:t>
            </a:r>
            <a:r>
              <a:rPr lang="en" sz="1100">
                <a:solidFill>
                  <a:srgbClr val="000000"/>
                </a:solidFill>
                <a:highlight>
                  <a:srgbClr val="FFFFFF"/>
                </a:highlight>
                <a:latin typeface="Times New Roman"/>
                <a:ea typeface="Times New Roman"/>
                <a:cs typeface="Times New Roman"/>
                <a:sym typeface="Times New Roman"/>
              </a:rPr>
              <a:t>Famous paintings Analysis</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2100">
                <a:solidFill>
                  <a:srgbClr val="666666"/>
                </a:solidFill>
                <a:latin typeface="Times New Roman"/>
                <a:ea typeface="Times New Roman"/>
                <a:cs typeface="Times New Roman"/>
                <a:sym typeface="Times New Roman"/>
              </a:rPr>
              <a:t>Importing Libraries </a:t>
            </a:r>
            <a:endParaRPr sz="3800"/>
          </a:p>
        </p:txBody>
      </p:sp>
      <p:sp>
        <p:nvSpPr>
          <p:cNvPr id="172" name="Google Shape;172;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Import required libraries</a:t>
            </a:r>
            <a:endParaRPr/>
          </a:p>
          <a:p>
            <a:pPr indent="0" lvl="0" marL="0" rtl="0" algn="l">
              <a:spcBef>
                <a:spcPts val="1200"/>
              </a:spcBef>
              <a:spcAft>
                <a:spcPts val="0"/>
              </a:spcAft>
              <a:buNone/>
            </a:pPr>
            <a:r>
              <a:rPr lang="en"/>
              <a:t>import mysql.connector  # For connecting to MySQL</a:t>
            </a:r>
            <a:endParaRPr/>
          </a:p>
          <a:p>
            <a:pPr indent="0" lvl="0" marL="0" rtl="0" algn="l">
              <a:spcBef>
                <a:spcPts val="1200"/>
              </a:spcBef>
              <a:spcAft>
                <a:spcPts val="0"/>
              </a:spcAft>
              <a:buNone/>
            </a:pPr>
            <a:r>
              <a:rPr lang="en"/>
              <a:t>import pandas as pd  # For data manipulation and analysis</a:t>
            </a:r>
            <a:endParaRPr/>
          </a:p>
          <a:p>
            <a:pPr indent="0" lvl="0" marL="0" rtl="0" algn="l">
              <a:spcBef>
                <a:spcPts val="1200"/>
              </a:spcBef>
              <a:spcAft>
                <a:spcPts val="0"/>
              </a:spcAft>
              <a:buNone/>
            </a:pPr>
            <a:r>
              <a:rPr lang="en"/>
              <a:t>import matplotlib.pyplot as plt  # For data visualization</a:t>
            </a:r>
            <a:endParaRPr/>
          </a:p>
          <a:p>
            <a:pPr indent="0" lvl="0" marL="0" rtl="0" algn="l">
              <a:spcBef>
                <a:spcPts val="1200"/>
              </a:spcBef>
              <a:spcAft>
                <a:spcPts val="1200"/>
              </a:spcAft>
              <a:buNone/>
            </a:pPr>
            <a:r>
              <a:t/>
            </a:r>
            <a:endParaRPr/>
          </a:p>
        </p:txBody>
      </p:sp>
      <p:pic>
        <p:nvPicPr>
          <p:cNvPr id="173" name="Google Shape;173;p20" title="Vector clip art of square grey import icon | Free SVG"/>
          <p:cNvPicPr preferRelativeResize="0"/>
          <p:nvPr/>
        </p:nvPicPr>
        <p:blipFill>
          <a:blip r:embed="rId3">
            <a:alphaModFix/>
          </a:blip>
          <a:stretch>
            <a:fillRect/>
          </a:stretch>
        </p:blipFill>
        <p:spPr>
          <a:xfrm>
            <a:off x="5249775" y="857675"/>
            <a:ext cx="3428149" cy="3428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1800">
                <a:solidFill>
                  <a:srgbClr val="666666"/>
                </a:solidFill>
                <a:latin typeface="Times New Roman"/>
                <a:ea typeface="Times New Roman"/>
                <a:cs typeface="Times New Roman"/>
                <a:sym typeface="Times New Roman"/>
              </a:rPr>
              <a:t>Database connectivity </a:t>
            </a:r>
            <a:endParaRPr sz="3500"/>
          </a:p>
        </p:txBody>
      </p:sp>
      <p:sp>
        <p:nvSpPr>
          <p:cNvPr id="179" name="Google Shape;179;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215"/>
              <a:t># Establish a connection to the MySQL database</a:t>
            </a:r>
            <a:endParaRPr sz="1215"/>
          </a:p>
          <a:p>
            <a:pPr indent="0" lvl="0" marL="0" rtl="0" algn="l">
              <a:lnSpc>
                <a:spcPct val="105000"/>
              </a:lnSpc>
              <a:spcBef>
                <a:spcPts val="1200"/>
              </a:spcBef>
              <a:spcAft>
                <a:spcPts val="0"/>
              </a:spcAft>
              <a:buSzPts val="605"/>
              <a:buNone/>
            </a:pPr>
            <a:r>
              <a:t/>
            </a:r>
            <a:endParaRPr sz="1215"/>
          </a:p>
          <a:p>
            <a:pPr indent="0" lvl="0" marL="0" rtl="0" algn="l">
              <a:lnSpc>
                <a:spcPct val="105000"/>
              </a:lnSpc>
              <a:spcBef>
                <a:spcPts val="1200"/>
              </a:spcBef>
              <a:spcAft>
                <a:spcPts val="0"/>
              </a:spcAft>
              <a:buSzPts val="605"/>
              <a:buNone/>
            </a:pPr>
            <a:r>
              <a:rPr lang="en" sz="1215"/>
              <a:t>connection=mysql.connector.connect(</a:t>
            </a:r>
            <a:endParaRPr sz="1215"/>
          </a:p>
          <a:p>
            <a:pPr indent="0" lvl="0" marL="0" rtl="0" algn="l">
              <a:lnSpc>
                <a:spcPct val="105000"/>
              </a:lnSpc>
              <a:spcBef>
                <a:spcPts val="1200"/>
              </a:spcBef>
              <a:spcAft>
                <a:spcPts val="0"/>
              </a:spcAft>
              <a:buSzPts val="605"/>
              <a:buNone/>
            </a:pPr>
            <a:r>
              <a:rPr lang="en" sz="1215"/>
              <a:t>    user='root',</a:t>
            </a:r>
            <a:endParaRPr sz="1215"/>
          </a:p>
          <a:p>
            <a:pPr indent="0" lvl="0" marL="0" rtl="0" algn="l">
              <a:lnSpc>
                <a:spcPct val="105000"/>
              </a:lnSpc>
              <a:spcBef>
                <a:spcPts val="1200"/>
              </a:spcBef>
              <a:spcAft>
                <a:spcPts val="0"/>
              </a:spcAft>
              <a:buSzPts val="605"/>
              <a:buNone/>
            </a:pPr>
            <a:r>
              <a:rPr lang="en" sz="1215"/>
              <a:t>    password='security',</a:t>
            </a:r>
            <a:endParaRPr sz="1215"/>
          </a:p>
          <a:p>
            <a:pPr indent="0" lvl="0" marL="0" rtl="0" algn="l">
              <a:lnSpc>
                <a:spcPct val="105000"/>
              </a:lnSpc>
              <a:spcBef>
                <a:spcPts val="1200"/>
              </a:spcBef>
              <a:spcAft>
                <a:spcPts val="0"/>
              </a:spcAft>
              <a:buSzPts val="605"/>
              <a:buNone/>
            </a:pPr>
            <a:r>
              <a:rPr lang="en" sz="1215"/>
              <a:t>    host='localhost',</a:t>
            </a:r>
            <a:endParaRPr sz="1215"/>
          </a:p>
          <a:p>
            <a:pPr indent="0" lvl="0" marL="0" rtl="0" algn="l">
              <a:lnSpc>
                <a:spcPct val="105000"/>
              </a:lnSpc>
              <a:spcBef>
                <a:spcPts val="1200"/>
              </a:spcBef>
              <a:spcAft>
                <a:spcPts val="0"/>
              </a:spcAft>
              <a:buSzPts val="605"/>
              <a:buNone/>
            </a:pPr>
            <a:r>
              <a:rPr lang="en" sz="1215"/>
              <a:t>    database='famous_paintings'</a:t>
            </a:r>
            <a:endParaRPr sz="1215"/>
          </a:p>
          <a:p>
            <a:pPr indent="0" lvl="0" marL="0" rtl="0" algn="l">
              <a:lnSpc>
                <a:spcPct val="105000"/>
              </a:lnSpc>
              <a:spcBef>
                <a:spcPts val="1200"/>
              </a:spcBef>
              <a:spcAft>
                <a:spcPts val="0"/>
              </a:spcAft>
              <a:buSzPts val="605"/>
              <a:buNone/>
            </a:pPr>
            <a:r>
              <a:rPr lang="en" sz="1215"/>
              <a:t>)</a:t>
            </a:r>
            <a:endParaRPr sz="1215"/>
          </a:p>
          <a:p>
            <a:pPr indent="0" lvl="0" marL="0" rtl="0" algn="l">
              <a:lnSpc>
                <a:spcPct val="105000"/>
              </a:lnSpc>
              <a:spcBef>
                <a:spcPts val="1200"/>
              </a:spcBef>
              <a:spcAft>
                <a:spcPts val="1200"/>
              </a:spcAft>
              <a:buSzPts val="605"/>
              <a:buNone/>
            </a:pPr>
            <a:r>
              <a:t/>
            </a:r>
            <a:endParaRPr sz="1215"/>
          </a:p>
        </p:txBody>
      </p:sp>
      <p:pic>
        <p:nvPicPr>
          <p:cNvPr descr="Blue database icon vector image | Free SVG" id="180" name="Google Shape;180;p21"/>
          <p:cNvPicPr preferRelativeResize="0"/>
          <p:nvPr/>
        </p:nvPicPr>
        <p:blipFill>
          <a:blip r:embed="rId3">
            <a:alphaModFix/>
          </a:blip>
          <a:stretch>
            <a:fillRect/>
          </a:stretch>
        </p:blipFill>
        <p:spPr>
          <a:xfrm>
            <a:off x="3831475" y="678550"/>
            <a:ext cx="4138725" cy="413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